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0"/>
  </p:notesMasterIdLst>
  <p:handoutMasterIdLst>
    <p:handoutMasterId r:id="rId21"/>
  </p:handoutMasterIdLst>
  <p:sldIdLst>
    <p:sldId id="270" r:id="rId2"/>
    <p:sldId id="259" r:id="rId3"/>
    <p:sldId id="269" r:id="rId4"/>
    <p:sldId id="271" r:id="rId5"/>
    <p:sldId id="273" r:id="rId6"/>
    <p:sldId id="261" r:id="rId7"/>
    <p:sldId id="262" r:id="rId8"/>
    <p:sldId id="263" r:id="rId9"/>
    <p:sldId id="265" r:id="rId10"/>
    <p:sldId id="258" r:id="rId11"/>
    <p:sldId id="266" r:id="rId12"/>
    <p:sldId id="274" r:id="rId13"/>
    <p:sldId id="257" r:id="rId14"/>
    <p:sldId id="267" r:id="rId15"/>
    <p:sldId id="256" r:id="rId16"/>
    <p:sldId id="264" r:id="rId17"/>
    <p:sldId id="268" r:id="rId18"/>
    <p:sldId id="272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868" autoAdjust="0"/>
    <p:restoredTop sz="94661" autoAdjust="0"/>
  </p:normalViewPr>
  <p:slideViewPr>
    <p:cSldViewPr>
      <p:cViewPr>
        <p:scale>
          <a:sx n="80" d="100"/>
          <a:sy n="80" d="100"/>
        </p:scale>
        <p:origin x="1224" y="-3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48" y="6828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DBA77A4-D84E-45D9-A30B-79BD634D5CF3}" type="datetimeFigureOut">
              <a:rPr lang="ru-RU" smtClean="0"/>
              <a:t>19.09.2018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3C186AF-9E34-4723-836C-C970EC70A6C4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A4A263-52AF-4B07-837F-F9056632CBF3}" type="datetimeFigureOut">
              <a:rPr lang="ru-RU" smtClean="0"/>
              <a:t>19.09.2018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6877784-A051-44E2-82F5-4B5B9E60A0DD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Скругленный прямоугольник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7DE4C-6644-4CAF-ADD6-24428A324C45}" type="datetime1">
              <a:rPr lang="ru-RU" smtClean="0"/>
              <a:t>19.09.2018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3BC69FC8-17DE-43EA-9A4B-E9EF157035F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2EEDB9-EE63-4D98-9C65-464AF8DDF69B}" type="datetime1">
              <a:rPr lang="ru-RU" smtClean="0"/>
              <a:t>19.09.2018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C69FC8-17DE-43EA-9A4B-E9EF157035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2CB09A-048E-43F4-9D6B-275FEA4236D2}" type="datetime1">
              <a:rPr lang="ru-RU" smtClean="0"/>
              <a:t>19.09.2018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C69FC8-17DE-43EA-9A4B-E9EF157035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BAC791-5D20-484C-B1E9-0311D8B81795}" type="datetime1">
              <a:rPr lang="ru-RU" smtClean="0"/>
              <a:t>19.09.2018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C69FC8-17DE-43EA-9A4B-E9EF157035F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Скругленный прямоугольник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21FD9D-5ACD-4770-AF90-1961EFC6973D}" type="datetime1">
              <a:rPr lang="ru-RU" smtClean="0"/>
              <a:t>19.09.2018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3BC69FC8-17DE-43EA-9A4B-E9EF157035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9E9C42-DA56-4AD2-B3C7-A489E5AEDAED}" type="datetime1">
              <a:rPr lang="ru-RU" smtClean="0"/>
              <a:t>19.09.2018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C69FC8-17DE-43EA-9A4B-E9EF157035F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9E5623-5DF2-4912-906C-00B1BFABC361}" type="datetime1">
              <a:rPr lang="ru-RU" smtClean="0"/>
              <a:t>19.09.2018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C69FC8-17DE-43EA-9A4B-E9EF157035F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EA7B25-0CAF-47E4-9031-6359127447FE}" type="datetime1">
              <a:rPr lang="ru-RU" smtClean="0"/>
              <a:t>19.09.2018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C69FC8-17DE-43EA-9A4B-E9EF157035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502408-1908-49BB-AF00-E54F32A00AA8}" type="datetime1">
              <a:rPr lang="ru-RU" smtClean="0"/>
              <a:t>19.09.2018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C69FC8-17DE-43EA-9A4B-E9EF157035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Скругленный прямоугольник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58DC4F-2CA6-48D9-B1F6-2097E2D38D0F}" type="datetime1">
              <a:rPr lang="ru-RU" smtClean="0"/>
              <a:t>19.09.2018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C69FC8-17DE-43EA-9A4B-E9EF157035F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4E99D6-49A0-40B3-AE64-800E696D1A99}" type="datetime1">
              <a:rPr lang="ru-RU" smtClean="0"/>
              <a:t>19.09.2018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3BC69FC8-17DE-43EA-9A4B-E9EF157035F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Скругленный прямоугольник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8EC7CBE5-C8B2-4243-A72B-F592A1E27EAD}" type="datetime1">
              <a:rPr lang="ru-RU" smtClean="0"/>
              <a:t>19.09.2018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3BC69FC8-17DE-43EA-9A4B-E9EF157035F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2852936"/>
            <a:ext cx="7772400" cy="1143000"/>
          </a:xfrm>
        </p:spPr>
        <p:txBody>
          <a:bodyPr>
            <a:noAutofit/>
          </a:bodyPr>
          <a:lstStyle/>
          <a:p>
            <a:pPr algn="ctr"/>
            <a:r>
              <a:rPr lang="ru-RU" sz="9600" dirty="0"/>
              <a:t>Добрый день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3140968"/>
            <a:ext cx="8892480" cy="3096344"/>
          </a:xfrm>
        </p:spPr>
        <p:txBody>
          <a:bodyPr>
            <a:normAutofit/>
          </a:bodyPr>
          <a:lstStyle/>
          <a:p>
            <a:pPr marL="514350" indent="-514350" algn="l">
              <a:buFont typeface="+mj-lt"/>
              <a:buAutoNum type="alphaLcParenR"/>
            </a:pPr>
            <a:r>
              <a:rPr lang="ru-RU" dirty="0">
                <a:solidFill>
                  <a:schemeClr val="tx1"/>
                </a:solidFill>
              </a:rPr>
              <a:t>Позволяет роботу реагировать на звуки различной громкости</a:t>
            </a:r>
          </a:p>
          <a:p>
            <a:pPr marL="514350" indent="-514350" algn="l">
              <a:buFont typeface="+mj-lt"/>
              <a:buAutoNum type="alphaLcParenR"/>
            </a:pPr>
            <a:r>
              <a:rPr lang="ru-RU" dirty="0">
                <a:solidFill>
                  <a:schemeClr val="tx1"/>
                </a:solidFill>
              </a:rPr>
              <a:t>Позволяет роботу реагировать на голос и хлопки различной громкости</a:t>
            </a:r>
          </a:p>
          <a:p>
            <a:pPr marL="514350" indent="-514350" algn="l">
              <a:buFont typeface="+mj-lt"/>
              <a:buAutoNum type="alphaLcParenR"/>
            </a:pPr>
            <a:r>
              <a:rPr lang="ru-RU" dirty="0">
                <a:solidFill>
                  <a:schemeClr val="tx1"/>
                </a:solidFill>
              </a:rPr>
              <a:t>Позволяет роботу распознавать голос 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b="1" dirty="0"/>
              <a:t>Датчик звука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46304" y="5445224"/>
            <a:ext cx="1257344" cy="1222276"/>
          </a:xfrm>
        </p:spPr>
        <p:txBody>
          <a:bodyPr/>
          <a:lstStyle/>
          <a:p>
            <a:fld id="{3BC69FC8-17DE-43EA-9A4B-E9EF157035F5}" type="slidenum">
              <a:rPr lang="ru-RU" sz="6600" b="1" smtClean="0">
                <a:solidFill>
                  <a:schemeClr val="tx1"/>
                </a:solidFill>
              </a:rPr>
              <a:pPr/>
              <a:t>10</a:t>
            </a:fld>
            <a:endParaRPr lang="ru-RU" sz="66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3140968"/>
            <a:ext cx="8892480" cy="3384376"/>
          </a:xfrm>
        </p:spPr>
        <p:txBody>
          <a:bodyPr>
            <a:normAutofit/>
          </a:bodyPr>
          <a:lstStyle/>
          <a:p>
            <a:pPr marL="514350" indent="-514350" algn="l">
              <a:buFont typeface="+mj-lt"/>
              <a:buAutoNum type="alphaLcParenR"/>
            </a:pPr>
            <a:r>
              <a:rPr lang="ru-RU" dirty="0">
                <a:solidFill>
                  <a:schemeClr val="tx1"/>
                </a:solidFill>
              </a:rPr>
              <a:t>Блок Ожидание даёт роботу возможность дожидаться события</a:t>
            </a:r>
          </a:p>
          <a:p>
            <a:pPr marL="514350" indent="-514350" algn="l">
              <a:buFont typeface="+mj-lt"/>
              <a:buAutoNum type="alphaLcParenR"/>
            </a:pPr>
            <a:r>
              <a:rPr lang="ru-RU" dirty="0">
                <a:solidFill>
                  <a:schemeClr val="tx1"/>
                </a:solidFill>
              </a:rPr>
              <a:t>Блок Ожидание даёт роботу возможность дожидаться истечения заданного интервала времени</a:t>
            </a:r>
          </a:p>
          <a:p>
            <a:pPr marL="514350" indent="-514350" algn="l">
              <a:buFont typeface="+mj-lt"/>
              <a:buAutoNum type="alphaLcParenR"/>
            </a:pPr>
            <a:r>
              <a:rPr lang="ru-RU" dirty="0">
                <a:solidFill>
                  <a:schemeClr val="tx1"/>
                </a:solidFill>
              </a:rPr>
              <a:t>Блок Время даёт роботу способность определять интервалы времени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1918" y="1515704"/>
            <a:ext cx="1474887" cy="1474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46304" y="5589240"/>
            <a:ext cx="1041320" cy="1078260"/>
          </a:xfrm>
        </p:spPr>
        <p:txBody>
          <a:bodyPr/>
          <a:lstStyle/>
          <a:p>
            <a:fld id="{3BC69FC8-17DE-43EA-9A4B-E9EF157035F5}" type="slidenum">
              <a:rPr lang="ru-RU" sz="6600" b="1" smtClean="0">
                <a:solidFill>
                  <a:schemeClr val="tx1"/>
                </a:solidFill>
              </a:rPr>
              <a:pPr/>
              <a:t>11</a:t>
            </a:fld>
            <a:endParaRPr lang="ru-RU" sz="6600" b="1" dirty="0">
              <a:solidFill>
                <a:schemeClr val="tx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58C7256-B6A3-416E-9222-9B00FDF4EF43}"/>
              </a:ext>
            </a:extLst>
          </p:cNvPr>
          <p:cNvSpPr txBox="1"/>
          <p:nvPr/>
        </p:nvSpPr>
        <p:spPr>
          <a:xfrm>
            <a:off x="2195736" y="1844824"/>
            <a:ext cx="66247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Выберете верное утверждение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3140968"/>
            <a:ext cx="8892480" cy="3384376"/>
          </a:xfrm>
        </p:spPr>
        <p:txBody>
          <a:bodyPr>
            <a:normAutofit/>
          </a:bodyPr>
          <a:lstStyle/>
          <a:p>
            <a:pPr marL="514350" indent="-514350" algn="l">
              <a:buFont typeface="+mj-lt"/>
              <a:buAutoNum type="alphaLcParenR"/>
            </a:pPr>
            <a:r>
              <a:rPr lang="ru-RU" dirty="0">
                <a:solidFill>
                  <a:schemeClr val="tx1"/>
                </a:solidFill>
              </a:rPr>
              <a:t>Черненькая штучка</a:t>
            </a:r>
          </a:p>
          <a:p>
            <a:pPr marL="514350" indent="-514350" algn="l">
              <a:buFont typeface="+mj-lt"/>
              <a:buAutoNum type="alphaLcParenR"/>
            </a:pPr>
            <a:r>
              <a:rPr lang="ru-RU" dirty="0">
                <a:solidFill>
                  <a:schemeClr val="tx1"/>
                </a:solidFill>
              </a:rPr>
              <a:t>Ось </a:t>
            </a:r>
          </a:p>
          <a:p>
            <a:pPr marL="514350" indent="-514350" algn="l">
              <a:buFont typeface="+mj-lt"/>
              <a:buAutoNum type="alphaLcParenR"/>
            </a:pPr>
            <a:r>
              <a:rPr lang="ru-RU" dirty="0">
                <a:solidFill>
                  <a:schemeClr val="tx1"/>
                </a:solidFill>
              </a:rPr>
              <a:t>Соединительный штифт 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635896" y="1505929"/>
            <a:ext cx="5213176" cy="1470025"/>
          </a:xfrm>
        </p:spPr>
        <p:txBody>
          <a:bodyPr>
            <a:normAutofit/>
          </a:bodyPr>
          <a:lstStyle/>
          <a:p>
            <a:r>
              <a:rPr lang="ru-RU" sz="4800" dirty="0"/>
              <a:t>Название детали</a:t>
            </a: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146304" y="5229200"/>
            <a:ext cx="1473368" cy="1438300"/>
          </a:xfrm>
        </p:spPr>
        <p:txBody>
          <a:bodyPr/>
          <a:lstStyle/>
          <a:p>
            <a:fld id="{3BC69FC8-17DE-43EA-9A4B-E9EF157035F5}" type="slidenum">
              <a:rPr lang="ru-RU" sz="6600" b="1" smtClean="0">
                <a:solidFill>
                  <a:schemeClr val="tx1"/>
                </a:solidFill>
              </a:rPr>
              <a:pPr/>
              <a:t>12</a:t>
            </a:fld>
            <a:endParaRPr lang="ru-RU" sz="6600" b="1" dirty="0">
              <a:solidFill>
                <a:schemeClr val="tx1"/>
              </a:solidFill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D9C8B0A-E05B-4F17-AE96-8B77C1F144E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501515"/>
            <a:ext cx="1474440" cy="147444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4F33641A-1537-499B-96E3-0A2114BF523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1640" y="1501513"/>
            <a:ext cx="1985491" cy="1474441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3140968"/>
            <a:ext cx="8892480" cy="3096344"/>
          </a:xfrm>
        </p:spPr>
        <p:txBody>
          <a:bodyPr>
            <a:normAutofit/>
          </a:bodyPr>
          <a:lstStyle/>
          <a:p>
            <a:pPr marL="514350" indent="-514350" algn="l">
              <a:buFont typeface="+mj-lt"/>
              <a:buAutoNum type="alphaLcParenR"/>
            </a:pPr>
            <a:r>
              <a:rPr lang="ru-RU" dirty="0">
                <a:solidFill>
                  <a:schemeClr val="tx1"/>
                </a:solidFill>
              </a:rPr>
              <a:t>Дает роботу возможность «ощущать» окружающие его препятствия</a:t>
            </a:r>
          </a:p>
          <a:p>
            <a:pPr marL="514350" indent="-514350" algn="l">
              <a:buFont typeface="+mj-lt"/>
              <a:buAutoNum type="alphaLcParenR"/>
            </a:pPr>
            <a:r>
              <a:rPr lang="ru-RU" dirty="0">
                <a:solidFill>
                  <a:schemeClr val="tx1"/>
                </a:solidFill>
              </a:rPr>
              <a:t>Позволяет роботу измерять скорость окружающих предметов и реагировать на движение</a:t>
            </a:r>
          </a:p>
          <a:p>
            <a:pPr marL="514350" indent="-514350" algn="l">
              <a:buFont typeface="+mj-lt"/>
              <a:buAutoNum type="alphaLcParenR"/>
            </a:pPr>
            <a:r>
              <a:rPr lang="ru-RU" dirty="0">
                <a:solidFill>
                  <a:schemeClr val="tx1"/>
                </a:solidFill>
              </a:rPr>
              <a:t>Позволяет роботу измерять расстояние до окружающих предметов и реагировать на движение</a:t>
            </a:r>
          </a:p>
          <a:p>
            <a:pPr marL="514350" indent="-514350" algn="l">
              <a:buFont typeface="+mj-lt"/>
              <a:buAutoNum type="alphaLcParenR"/>
            </a:pP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b="1" dirty="0"/>
              <a:t>Датчик расстояния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46304" y="5589240"/>
            <a:ext cx="1113328" cy="1078260"/>
          </a:xfrm>
        </p:spPr>
        <p:txBody>
          <a:bodyPr/>
          <a:lstStyle/>
          <a:p>
            <a:fld id="{3BC69FC8-17DE-43EA-9A4B-E9EF157035F5}" type="slidenum">
              <a:rPr lang="ru-RU" sz="6600" b="1" smtClean="0">
                <a:solidFill>
                  <a:schemeClr val="tx1"/>
                </a:solidFill>
              </a:rPr>
              <a:pPr/>
              <a:t>13</a:t>
            </a:fld>
            <a:endParaRPr lang="ru-RU" sz="66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3140968"/>
            <a:ext cx="8892480" cy="3384376"/>
          </a:xfrm>
        </p:spPr>
        <p:txBody>
          <a:bodyPr>
            <a:normAutofit/>
          </a:bodyPr>
          <a:lstStyle/>
          <a:p>
            <a:pPr marL="514350" indent="-514350" algn="l">
              <a:buFont typeface="+mj-lt"/>
              <a:buAutoNum type="alphaLcParenR"/>
            </a:pPr>
            <a:r>
              <a:rPr lang="ru-RU" dirty="0">
                <a:solidFill>
                  <a:schemeClr val="tx1"/>
                </a:solidFill>
              </a:rPr>
              <a:t>Блок Цикл используется, когда нужно повторять одну и ту же программу</a:t>
            </a:r>
          </a:p>
          <a:p>
            <a:pPr marL="514350" indent="-514350" algn="l">
              <a:buFont typeface="+mj-lt"/>
              <a:buAutoNum type="alphaLcParenR"/>
            </a:pPr>
            <a:r>
              <a:rPr lang="ru-RU" dirty="0">
                <a:solidFill>
                  <a:schemeClr val="tx1"/>
                </a:solidFill>
              </a:rPr>
              <a:t>Блок Цикл используется, когда нужно повторять одно и то же действие </a:t>
            </a:r>
          </a:p>
          <a:p>
            <a:pPr marL="514350" indent="-514350" algn="l">
              <a:buFont typeface="+mj-lt"/>
              <a:buAutoNum type="alphaLcParenR"/>
            </a:pPr>
            <a:r>
              <a:rPr lang="ru-RU" dirty="0">
                <a:solidFill>
                  <a:schemeClr val="tx1"/>
                </a:solidFill>
              </a:rPr>
              <a:t>Блок Цикл используется, когда нужно повторять одну и ту же команду</a:t>
            </a: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0250" y="1505929"/>
            <a:ext cx="1470025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46304" y="5589240"/>
            <a:ext cx="1041320" cy="1078260"/>
          </a:xfrm>
        </p:spPr>
        <p:txBody>
          <a:bodyPr/>
          <a:lstStyle/>
          <a:p>
            <a:fld id="{3BC69FC8-17DE-43EA-9A4B-E9EF157035F5}" type="slidenum">
              <a:rPr lang="ru-RU" sz="6600" b="1" smtClean="0">
                <a:solidFill>
                  <a:schemeClr val="tx1"/>
                </a:solidFill>
              </a:rPr>
              <a:pPr/>
              <a:t>14</a:t>
            </a:fld>
            <a:endParaRPr lang="ru-RU" sz="6600" b="1" dirty="0">
              <a:solidFill>
                <a:schemeClr val="tx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21CEB87-4F32-4716-A10E-AB02E4D52714}"/>
              </a:ext>
            </a:extLst>
          </p:cNvPr>
          <p:cNvSpPr txBox="1"/>
          <p:nvPr/>
        </p:nvSpPr>
        <p:spPr>
          <a:xfrm>
            <a:off x="2195736" y="1844824"/>
            <a:ext cx="66247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Выберете верное утверждение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3140968"/>
            <a:ext cx="8892480" cy="3096344"/>
          </a:xfrm>
        </p:spPr>
        <p:txBody>
          <a:bodyPr>
            <a:normAutofit/>
          </a:bodyPr>
          <a:lstStyle/>
          <a:p>
            <a:pPr marL="514350" indent="-514350" algn="l">
              <a:buFont typeface="+mj-lt"/>
              <a:buAutoNum type="alphaLcParenR"/>
            </a:pPr>
            <a:r>
              <a:rPr lang="ru-RU" dirty="0">
                <a:solidFill>
                  <a:schemeClr val="tx1"/>
                </a:solidFill>
              </a:rPr>
              <a:t>Дают роботу возможность «ощущать» окружающие его препятствия</a:t>
            </a:r>
          </a:p>
          <a:p>
            <a:pPr marL="514350" indent="-514350" algn="l">
              <a:buFont typeface="+mj-lt"/>
              <a:buAutoNum type="alphaLcParenR"/>
            </a:pPr>
            <a:r>
              <a:rPr lang="ru-RU" dirty="0">
                <a:solidFill>
                  <a:schemeClr val="tx1"/>
                </a:solidFill>
              </a:rPr>
              <a:t>Дают роботу возможность находить окружающие его предметы</a:t>
            </a:r>
          </a:p>
          <a:p>
            <a:pPr marL="514350" indent="-514350" algn="l">
              <a:buFont typeface="+mj-lt"/>
              <a:buAutoNum type="alphaLcParenR"/>
            </a:pPr>
            <a:r>
              <a:rPr lang="ru-RU" dirty="0">
                <a:solidFill>
                  <a:schemeClr val="tx1"/>
                </a:solidFill>
              </a:rPr>
              <a:t>Дают роботу способность реагировать на кнопки </a:t>
            </a:r>
            <a:r>
              <a:rPr lang="en-US" dirty="0">
                <a:solidFill>
                  <a:schemeClr val="tx1"/>
                </a:solidFill>
              </a:rPr>
              <a:t>NXT </a:t>
            </a:r>
            <a:r>
              <a:rPr lang="ru-RU" dirty="0">
                <a:solidFill>
                  <a:schemeClr val="tx1"/>
                </a:solidFill>
              </a:rPr>
              <a:t>процессора</a:t>
            </a:r>
          </a:p>
          <a:p>
            <a:pPr marL="514350" indent="-514350" algn="l">
              <a:buFont typeface="+mj-lt"/>
              <a:buAutoNum type="alphaLcParenR"/>
            </a:pP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b="1" dirty="0"/>
              <a:t>Датчики касания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46304" y="5589240"/>
            <a:ext cx="1185336" cy="1078260"/>
          </a:xfrm>
        </p:spPr>
        <p:txBody>
          <a:bodyPr/>
          <a:lstStyle/>
          <a:p>
            <a:fld id="{3BC69FC8-17DE-43EA-9A4B-E9EF157035F5}" type="slidenum">
              <a:rPr lang="ru-RU" sz="6600" b="1" smtClean="0">
                <a:solidFill>
                  <a:schemeClr val="tx1"/>
                </a:solidFill>
              </a:rPr>
              <a:pPr/>
              <a:t>15</a:t>
            </a:fld>
            <a:endParaRPr lang="ru-RU" sz="66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3140968"/>
            <a:ext cx="8892480" cy="3384376"/>
          </a:xfrm>
        </p:spPr>
        <p:txBody>
          <a:bodyPr>
            <a:normAutofit/>
          </a:bodyPr>
          <a:lstStyle/>
          <a:p>
            <a:pPr marL="514350" indent="-514350" algn="l">
              <a:buFont typeface="+mj-lt"/>
              <a:buAutoNum type="alphaLcParenR"/>
            </a:pPr>
            <a:r>
              <a:rPr lang="ru-RU" dirty="0">
                <a:solidFill>
                  <a:schemeClr val="tx1"/>
                </a:solidFill>
              </a:rPr>
              <a:t>Блок Голос придаёт роботу способность воспроизводить голос</a:t>
            </a:r>
          </a:p>
          <a:p>
            <a:pPr marL="514350" indent="-514350" algn="l">
              <a:buFont typeface="+mj-lt"/>
              <a:buAutoNum type="alphaLcParenR"/>
            </a:pPr>
            <a:r>
              <a:rPr lang="ru-RU" dirty="0">
                <a:solidFill>
                  <a:schemeClr val="tx1"/>
                </a:solidFill>
              </a:rPr>
              <a:t>Блок Звук дает роботу возможность использовать датчик звука</a:t>
            </a:r>
          </a:p>
          <a:p>
            <a:pPr marL="514350" indent="-514350" algn="l">
              <a:buFont typeface="+mj-lt"/>
              <a:buAutoNum type="alphaLcParenR"/>
            </a:pPr>
            <a:r>
              <a:rPr lang="ru-RU" dirty="0">
                <a:solidFill>
                  <a:schemeClr val="tx1"/>
                </a:solidFill>
              </a:rPr>
              <a:t>Блок Звук придаёт роботу способность воспроизводить звуки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3768" y="1505929"/>
            <a:ext cx="1470025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46304" y="5589240"/>
            <a:ext cx="1185336" cy="1078260"/>
          </a:xfrm>
        </p:spPr>
        <p:txBody>
          <a:bodyPr/>
          <a:lstStyle/>
          <a:p>
            <a:fld id="{3BC69FC8-17DE-43EA-9A4B-E9EF157035F5}" type="slidenum">
              <a:rPr lang="ru-RU" sz="6600" b="1" smtClean="0">
                <a:solidFill>
                  <a:schemeClr val="tx1"/>
                </a:solidFill>
              </a:rPr>
              <a:pPr/>
              <a:t>16</a:t>
            </a:fld>
            <a:endParaRPr lang="ru-RU" sz="6600" b="1" dirty="0">
              <a:solidFill>
                <a:schemeClr val="tx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15C443E-AF02-43A2-8610-94689040D86F}"/>
              </a:ext>
            </a:extLst>
          </p:cNvPr>
          <p:cNvSpPr txBox="1"/>
          <p:nvPr/>
        </p:nvSpPr>
        <p:spPr>
          <a:xfrm>
            <a:off x="2195736" y="1844824"/>
            <a:ext cx="66247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Выберете верное утверждение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3140968"/>
            <a:ext cx="8892480" cy="3384376"/>
          </a:xfrm>
        </p:spPr>
        <p:txBody>
          <a:bodyPr>
            <a:normAutofit/>
          </a:bodyPr>
          <a:lstStyle/>
          <a:p>
            <a:pPr marL="514350" indent="-514350" algn="l">
              <a:buFont typeface="+mj-lt"/>
              <a:buAutoNum type="alphaLcParenR"/>
            </a:pPr>
            <a:r>
              <a:rPr lang="ru-RU" dirty="0">
                <a:solidFill>
                  <a:schemeClr val="tx1"/>
                </a:solidFill>
              </a:rPr>
              <a:t>Блок Разделение придаёт роботу способность разделять команду на две составляющих</a:t>
            </a:r>
          </a:p>
          <a:p>
            <a:pPr marL="514350" indent="-514350" algn="l">
              <a:buFont typeface="+mj-lt"/>
              <a:buAutoNum type="alphaLcParenR"/>
            </a:pPr>
            <a:r>
              <a:rPr lang="ru-RU" dirty="0">
                <a:solidFill>
                  <a:schemeClr val="tx1"/>
                </a:solidFill>
              </a:rPr>
              <a:t>Блок Переключатель придаёт роботу способность принимать «самостоятельные» решения</a:t>
            </a:r>
          </a:p>
          <a:p>
            <a:pPr marL="514350" indent="-514350" algn="l">
              <a:buFont typeface="+mj-lt"/>
              <a:buAutoNum type="alphaLcParenR"/>
            </a:pPr>
            <a:r>
              <a:rPr lang="ru-RU" dirty="0">
                <a:solidFill>
                  <a:schemeClr val="tx1"/>
                </a:solidFill>
              </a:rPr>
              <a:t>Блок Переключатель придаёт роботу способность использовать два сервомотора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7492" y="1505929"/>
            <a:ext cx="1470025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46304" y="5589240"/>
            <a:ext cx="1113328" cy="1078260"/>
          </a:xfrm>
        </p:spPr>
        <p:txBody>
          <a:bodyPr/>
          <a:lstStyle/>
          <a:p>
            <a:fld id="{3BC69FC8-17DE-43EA-9A4B-E9EF157035F5}" type="slidenum">
              <a:rPr lang="ru-RU" sz="6600" b="1" smtClean="0">
                <a:solidFill>
                  <a:schemeClr val="tx1"/>
                </a:solidFill>
              </a:rPr>
              <a:pPr/>
              <a:t>17</a:t>
            </a:fld>
            <a:endParaRPr lang="ru-RU" sz="6600" b="1" dirty="0">
              <a:solidFill>
                <a:schemeClr val="tx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775771F-AB5E-4BDB-A562-FDCFC197C0A0}"/>
              </a:ext>
            </a:extLst>
          </p:cNvPr>
          <p:cNvSpPr txBox="1"/>
          <p:nvPr/>
        </p:nvSpPr>
        <p:spPr>
          <a:xfrm>
            <a:off x="2195736" y="1844824"/>
            <a:ext cx="66247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Выберете верное утверждение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3140968"/>
            <a:ext cx="8892480" cy="3384376"/>
          </a:xfrm>
        </p:spPr>
        <p:txBody>
          <a:bodyPr>
            <a:normAutofit/>
          </a:bodyPr>
          <a:lstStyle/>
          <a:p>
            <a:pPr marL="514350" indent="-514350" algn="l">
              <a:buFont typeface="+mj-lt"/>
              <a:buAutoNum type="alphaLcParenR"/>
            </a:pPr>
            <a:r>
              <a:rPr lang="ru-RU" dirty="0">
                <a:solidFill>
                  <a:schemeClr val="tx1"/>
                </a:solidFill>
              </a:rPr>
              <a:t>Зубчатое колесо</a:t>
            </a:r>
          </a:p>
          <a:p>
            <a:pPr marL="514350" indent="-514350" algn="l">
              <a:buFont typeface="+mj-lt"/>
              <a:buAutoNum type="alphaLcParenR"/>
            </a:pPr>
            <a:r>
              <a:rPr lang="ru-RU" dirty="0">
                <a:solidFill>
                  <a:schemeClr val="tx1"/>
                </a:solidFill>
              </a:rPr>
              <a:t>Зубчатый крепеж</a:t>
            </a:r>
          </a:p>
          <a:p>
            <a:pPr marL="514350" indent="-514350" algn="l">
              <a:buFont typeface="+mj-lt"/>
              <a:buAutoNum type="alphaLcParenR"/>
            </a:pPr>
            <a:r>
              <a:rPr lang="ru-RU" dirty="0">
                <a:solidFill>
                  <a:schemeClr val="tx1"/>
                </a:solidFill>
              </a:rPr>
              <a:t>Поворотный вал</a:t>
            </a: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146304" y="5301208"/>
            <a:ext cx="1401360" cy="1366292"/>
          </a:xfrm>
        </p:spPr>
        <p:txBody>
          <a:bodyPr/>
          <a:lstStyle/>
          <a:p>
            <a:fld id="{3BC69FC8-17DE-43EA-9A4B-E9EF157035F5}" type="slidenum">
              <a:rPr lang="ru-RU" sz="6600" b="1" smtClean="0">
                <a:solidFill>
                  <a:schemeClr val="tx1"/>
                </a:solidFill>
              </a:rPr>
              <a:pPr/>
              <a:t>18</a:t>
            </a:fld>
            <a:endParaRPr lang="ru-RU" sz="6600" b="1" dirty="0">
              <a:solidFill>
                <a:schemeClr val="tx1"/>
              </a:solidFill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486D647-CC4F-48AF-91A1-2B4FA0ABC6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942" y="1505930"/>
            <a:ext cx="3964798" cy="1470025"/>
          </a:xfrm>
          <a:prstGeom prst="rect">
            <a:avLst/>
          </a:prstGeom>
        </p:spPr>
      </p:pic>
      <p:sp>
        <p:nvSpPr>
          <p:cNvPr id="10" name="Заголовок 1">
            <a:extLst>
              <a:ext uri="{FF2B5EF4-FFF2-40B4-BE49-F238E27FC236}">
                <a16:creationId xmlns:a16="http://schemas.microsoft.com/office/drawing/2014/main" id="{698732EB-5224-4CD6-92E4-961744FF98F6}"/>
              </a:ext>
            </a:extLst>
          </p:cNvPr>
          <p:cNvSpPr txBox="1">
            <a:spLocks/>
          </p:cNvSpPr>
          <p:nvPr/>
        </p:nvSpPr>
        <p:spPr>
          <a:xfrm>
            <a:off x="4067944" y="1528787"/>
            <a:ext cx="5213176" cy="1470025"/>
          </a:xfrm>
          <a:prstGeom prst="rect">
            <a:avLst/>
          </a:prstGeom>
        </p:spPr>
        <p:txBody>
          <a:bodyPr bIns="91440" anchor="ctr" anchorCtr="0">
            <a:normAutofit/>
          </a:bodyPr>
          <a:lstStyle>
            <a:lvl1pPr algn="ctr" rtl="0" eaLnBrk="1" latinLnBrk="0" hangingPunct="1">
              <a:spcBef>
                <a:spcPct val="0"/>
              </a:spcBef>
              <a:buNone/>
              <a:defRPr kumimoji="0" lang="en-US" sz="4000" kern="1200" dirty="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800" dirty="0"/>
              <a:t>Название детали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3140968"/>
            <a:ext cx="8892480" cy="3096344"/>
          </a:xfrm>
        </p:spPr>
        <p:txBody>
          <a:bodyPr>
            <a:normAutofit/>
          </a:bodyPr>
          <a:lstStyle/>
          <a:p>
            <a:pPr marL="742950" indent="-742950" algn="l">
              <a:buFont typeface="+mj-lt"/>
              <a:buAutoNum type="alphaLcParenR"/>
            </a:pPr>
            <a:r>
              <a:rPr lang="ru-RU" sz="4000" dirty="0">
                <a:solidFill>
                  <a:schemeClr val="tx1"/>
                </a:solidFill>
              </a:rPr>
              <a:t>1, 2, 3, 4</a:t>
            </a:r>
          </a:p>
          <a:p>
            <a:pPr marL="742950" indent="-742950" algn="l">
              <a:buFont typeface="+mj-lt"/>
              <a:buAutoNum type="alphaLcParenR"/>
            </a:pPr>
            <a:r>
              <a:rPr lang="ru-RU" sz="4000" dirty="0">
                <a:solidFill>
                  <a:schemeClr val="tx1"/>
                </a:solidFill>
              </a:rPr>
              <a:t>1, 2, 3, 4, </a:t>
            </a:r>
            <a:r>
              <a:rPr lang="en-US" sz="4000" dirty="0">
                <a:solidFill>
                  <a:schemeClr val="tx1"/>
                </a:solidFill>
              </a:rPr>
              <a:t>a, b, c</a:t>
            </a:r>
            <a:endParaRPr lang="ru-RU" sz="4000" dirty="0">
              <a:solidFill>
                <a:schemeClr val="tx1"/>
              </a:solidFill>
            </a:endParaRPr>
          </a:p>
          <a:p>
            <a:pPr marL="742950" indent="-742950" algn="l">
              <a:buFont typeface="+mj-lt"/>
              <a:buAutoNum type="alphaLcParenR"/>
            </a:pPr>
            <a:r>
              <a:rPr lang="en-US" sz="4000" dirty="0">
                <a:solidFill>
                  <a:schemeClr val="tx1"/>
                </a:solidFill>
              </a:rPr>
              <a:t>a, b, c</a:t>
            </a:r>
            <a:endParaRPr lang="ru-RU" sz="4000" dirty="0">
              <a:solidFill>
                <a:schemeClr val="tx1"/>
              </a:solidFill>
            </a:endParaRPr>
          </a:p>
          <a:p>
            <a:pPr marL="514350" indent="-514350" algn="l">
              <a:buFont typeface="+mj-lt"/>
              <a:buAutoNum type="alphaLcParenR"/>
            </a:pPr>
            <a:endParaRPr lang="ru-RU" sz="4000" dirty="0">
              <a:solidFill>
                <a:schemeClr val="tx1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6000" b="1" dirty="0">
                <a:solidFill>
                  <a:srgbClr val="FFFF00"/>
                </a:solidFill>
              </a:rPr>
              <a:t> </a:t>
            </a:r>
            <a:r>
              <a:rPr lang="ru-RU" b="1" dirty="0"/>
              <a:t>Датчики подключаются к портам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46304" y="5373216"/>
            <a:ext cx="1257344" cy="1294284"/>
          </a:xfrm>
        </p:spPr>
        <p:txBody>
          <a:bodyPr/>
          <a:lstStyle/>
          <a:p>
            <a:fld id="{3BC69FC8-17DE-43EA-9A4B-E9EF157035F5}" type="slidenum">
              <a:rPr lang="ru-RU" sz="6600" smtClean="0">
                <a:solidFill>
                  <a:schemeClr val="tx1"/>
                </a:solidFill>
              </a:rPr>
              <a:pPr/>
              <a:t>2</a:t>
            </a:fld>
            <a:endParaRPr lang="ru-RU" sz="66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3140968"/>
            <a:ext cx="8892480" cy="3384376"/>
          </a:xfrm>
        </p:spPr>
        <p:txBody>
          <a:bodyPr>
            <a:normAutofit/>
          </a:bodyPr>
          <a:lstStyle/>
          <a:p>
            <a:pPr marL="514350" indent="-514350" algn="l">
              <a:buFont typeface="+mj-lt"/>
              <a:buAutoNum type="alphaLcParenR"/>
            </a:pPr>
            <a:r>
              <a:rPr lang="ru-RU" dirty="0">
                <a:solidFill>
                  <a:schemeClr val="tx1"/>
                </a:solidFill>
              </a:rPr>
              <a:t>Блок Экран позволяет управлять яркостью экрана </a:t>
            </a:r>
            <a:r>
              <a:rPr lang="en-US" dirty="0">
                <a:solidFill>
                  <a:schemeClr val="tx1"/>
                </a:solidFill>
              </a:rPr>
              <a:t>NXT</a:t>
            </a:r>
            <a:endParaRPr lang="ru-RU" dirty="0">
              <a:solidFill>
                <a:schemeClr val="tx1"/>
              </a:solidFill>
            </a:endParaRPr>
          </a:p>
          <a:p>
            <a:pPr marL="514350" indent="-514350" algn="l">
              <a:buFont typeface="+mj-lt"/>
              <a:buAutoNum type="alphaLcParenR"/>
            </a:pPr>
            <a:r>
              <a:rPr lang="ru-RU" dirty="0">
                <a:solidFill>
                  <a:schemeClr val="tx1"/>
                </a:solidFill>
              </a:rPr>
              <a:t>Блок Экран позволяет отображать картинки на экране </a:t>
            </a:r>
            <a:r>
              <a:rPr lang="en-US" dirty="0">
                <a:solidFill>
                  <a:schemeClr val="tx1"/>
                </a:solidFill>
              </a:rPr>
              <a:t>NXT</a:t>
            </a:r>
            <a:endParaRPr lang="ru-RU" dirty="0">
              <a:solidFill>
                <a:schemeClr val="tx1"/>
              </a:solidFill>
            </a:endParaRPr>
          </a:p>
          <a:p>
            <a:pPr marL="514350" indent="-514350" algn="l">
              <a:buFont typeface="+mj-lt"/>
              <a:buAutoNum type="alphaLcParenR"/>
            </a:pPr>
            <a:r>
              <a:rPr lang="ru-RU" dirty="0">
                <a:solidFill>
                  <a:schemeClr val="tx1"/>
                </a:solidFill>
              </a:rPr>
              <a:t>Блок Экран позволяет управлять экраном </a:t>
            </a:r>
            <a:r>
              <a:rPr lang="en-US" dirty="0">
                <a:solidFill>
                  <a:schemeClr val="tx1"/>
                </a:solidFill>
              </a:rPr>
              <a:t>NXT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5" y="1528299"/>
            <a:ext cx="1440160" cy="1470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46304" y="5517232"/>
            <a:ext cx="1257344" cy="1150268"/>
          </a:xfrm>
        </p:spPr>
        <p:txBody>
          <a:bodyPr/>
          <a:lstStyle/>
          <a:p>
            <a:fld id="{3BC69FC8-17DE-43EA-9A4B-E9EF157035F5}" type="slidenum">
              <a:rPr lang="ru-RU" sz="6600" smtClean="0">
                <a:solidFill>
                  <a:schemeClr val="tx1"/>
                </a:solidFill>
              </a:rPr>
              <a:pPr/>
              <a:t>3</a:t>
            </a:fld>
            <a:endParaRPr lang="ru-RU" sz="6600" dirty="0">
              <a:solidFill>
                <a:schemeClr val="tx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DF3E0D-4C65-4083-B2DB-93A311EE1E26}"/>
              </a:ext>
            </a:extLst>
          </p:cNvPr>
          <p:cNvSpPr txBox="1"/>
          <p:nvPr/>
        </p:nvSpPr>
        <p:spPr>
          <a:xfrm>
            <a:off x="2195736" y="1844824"/>
            <a:ext cx="66247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Выберете верное утверждение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3140968"/>
            <a:ext cx="8892480" cy="3384376"/>
          </a:xfrm>
        </p:spPr>
        <p:txBody>
          <a:bodyPr>
            <a:normAutofit/>
          </a:bodyPr>
          <a:lstStyle/>
          <a:p>
            <a:pPr marL="514350" indent="-514350" algn="l">
              <a:buFont typeface="+mj-lt"/>
              <a:buAutoNum type="alphaLcParenR"/>
            </a:pPr>
            <a:r>
              <a:rPr lang="ru-RU" dirty="0">
                <a:solidFill>
                  <a:schemeClr val="tx1"/>
                </a:solidFill>
              </a:rPr>
              <a:t>Могут увеличить радиус действия</a:t>
            </a:r>
          </a:p>
          <a:p>
            <a:pPr marL="514350" indent="-514350" algn="l">
              <a:buFont typeface="+mj-lt"/>
              <a:buAutoNum type="alphaLcParenR"/>
            </a:pPr>
            <a:r>
              <a:rPr lang="ru-RU" dirty="0">
                <a:solidFill>
                  <a:schemeClr val="tx1"/>
                </a:solidFill>
              </a:rPr>
              <a:t>Не влияют друг на друга</a:t>
            </a:r>
          </a:p>
          <a:p>
            <a:pPr marL="514350" indent="-514350" algn="l">
              <a:buFont typeface="+mj-lt"/>
              <a:buAutoNum type="alphaLcParenR"/>
            </a:pPr>
            <a:r>
              <a:rPr lang="ru-RU" dirty="0">
                <a:solidFill>
                  <a:schemeClr val="tx1"/>
                </a:solidFill>
              </a:rPr>
              <a:t>Могут мешать друг другу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1556791"/>
            <a:ext cx="8229600" cy="1442021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chemeClr val="bg1"/>
                </a:solidFill>
              </a:rPr>
              <a:t>Два или более ультразвуковых датчика, одновременно работающих в одном помещении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46304" y="5157192"/>
            <a:ext cx="1473368" cy="1510308"/>
          </a:xfrm>
        </p:spPr>
        <p:txBody>
          <a:bodyPr/>
          <a:lstStyle/>
          <a:p>
            <a:fld id="{3BC69FC8-17DE-43EA-9A4B-E9EF157035F5}" type="slidenum">
              <a:rPr lang="ru-RU" sz="6600" b="1" smtClean="0">
                <a:solidFill>
                  <a:schemeClr val="tx1"/>
                </a:solidFill>
              </a:rPr>
              <a:pPr/>
              <a:t>4</a:t>
            </a:fld>
            <a:endParaRPr lang="ru-RU" sz="66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3140968"/>
            <a:ext cx="8892480" cy="3384376"/>
          </a:xfrm>
        </p:spPr>
        <p:txBody>
          <a:bodyPr>
            <a:normAutofit/>
          </a:bodyPr>
          <a:lstStyle/>
          <a:p>
            <a:pPr marL="514350" indent="-514350" algn="l">
              <a:buFont typeface="+mj-lt"/>
              <a:buAutoNum type="alphaLcParenR"/>
            </a:pPr>
            <a:r>
              <a:rPr lang="ru-RU" dirty="0">
                <a:solidFill>
                  <a:schemeClr val="tx1"/>
                </a:solidFill>
              </a:rPr>
              <a:t>Соединитель </a:t>
            </a:r>
          </a:p>
          <a:p>
            <a:pPr marL="514350" indent="-514350" algn="l">
              <a:buFont typeface="+mj-lt"/>
              <a:buAutoNum type="alphaLcParenR"/>
            </a:pPr>
            <a:r>
              <a:rPr lang="ru-RU" dirty="0">
                <a:solidFill>
                  <a:schemeClr val="tx1"/>
                </a:solidFill>
              </a:rPr>
              <a:t>Втулка</a:t>
            </a:r>
          </a:p>
          <a:p>
            <a:pPr marL="514350" indent="-514350" algn="l">
              <a:buFont typeface="+mj-lt"/>
              <a:buAutoNum type="alphaLcParenR"/>
            </a:pPr>
            <a:r>
              <a:rPr lang="ru-RU" dirty="0">
                <a:solidFill>
                  <a:schemeClr val="tx1"/>
                </a:solidFill>
              </a:rPr>
              <a:t>Крепеж </a:t>
            </a: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179512" y="5085184"/>
            <a:ext cx="1617384" cy="1582316"/>
          </a:xfrm>
        </p:spPr>
        <p:txBody>
          <a:bodyPr/>
          <a:lstStyle/>
          <a:p>
            <a:fld id="{3BC69FC8-17DE-43EA-9A4B-E9EF157035F5}" type="slidenum">
              <a:rPr lang="ru-RU" sz="6600" b="1" smtClean="0">
                <a:solidFill>
                  <a:schemeClr val="tx1"/>
                </a:solidFill>
              </a:rPr>
              <a:pPr/>
              <a:t>5</a:t>
            </a:fld>
            <a:endParaRPr lang="ru-RU" sz="6600" b="1" dirty="0">
              <a:solidFill>
                <a:schemeClr val="tx1"/>
              </a:solidFill>
            </a:endParaRPr>
          </a:p>
        </p:txBody>
      </p:sp>
      <p:sp>
        <p:nvSpPr>
          <p:cNvPr id="7" name="Заголовок 1">
            <a:extLst>
              <a:ext uri="{FF2B5EF4-FFF2-40B4-BE49-F238E27FC236}">
                <a16:creationId xmlns:a16="http://schemas.microsoft.com/office/drawing/2014/main" id="{38209AB4-95D7-4C31-A0DB-268068EE841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779912" y="1525449"/>
            <a:ext cx="5266928" cy="1470025"/>
          </a:xfrm>
        </p:spPr>
        <p:txBody>
          <a:bodyPr>
            <a:normAutofit/>
          </a:bodyPr>
          <a:lstStyle/>
          <a:p>
            <a:r>
              <a:rPr lang="ru-RU" sz="4800" dirty="0"/>
              <a:t>Название детали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FB991A3-B699-4E8D-9C4E-074EDAB022C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75" t="9237" r="7141" b="12568"/>
          <a:stretch/>
        </p:blipFill>
        <p:spPr>
          <a:xfrm>
            <a:off x="395536" y="1513656"/>
            <a:ext cx="1561902" cy="1470025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3CD2B76F-FC99-444D-9033-E74EAF2EED0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7438" y="1513656"/>
            <a:ext cx="1534442" cy="1473064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3140968"/>
            <a:ext cx="8892480" cy="3096344"/>
          </a:xfrm>
        </p:spPr>
        <p:txBody>
          <a:bodyPr>
            <a:normAutofit/>
          </a:bodyPr>
          <a:lstStyle/>
          <a:p>
            <a:pPr marL="742950" indent="-742950" algn="l">
              <a:buFont typeface="+mj-lt"/>
              <a:buAutoNum type="alphaLcParenR"/>
            </a:pPr>
            <a:r>
              <a:rPr lang="ru-RU" sz="4000" dirty="0">
                <a:solidFill>
                  <a:schemeClr val="tx1"/>
                </a:solidFill>
              </a:rPr>
              <a:t>от 0 м. до 2,5 м.</a:t>
            </a:r>
          </a:p>
          <a:p>
            <a:pPr marL="742950" indent="-742950" algn="l">
              <a:buFont typeface="+mj-lt"/>
              <a:buAutoNum type="alphaLcParenR"/>
            </a:pPr>
            <a:r>
              <a:rPr lang="ru-RU" sz="4000" dirty="0">
                <a:solidFill>
                  <a:schemeClr val="tx1"/>
                </a:solidFill>
              </a:rPr>
              <a:t>от 0 м. до 2,2 м.</a:t>
            </a:r>
          </a:p>
          <a:p>
            <a:pPr marL="742950" indent="-742950" algn="l">
              <a:buFont typeface="+mj-lt"/>
              <a:buAutoNum type="alphaLcParenR"/>
            </a:pPr>
            <a:r>
              <a:rPr lang="ru-RU" sz="4000" dirty="0">
                <a:solidFill>
                  <a:schemeClr val="tx1"/>
                </a:solidFill>
              </a:rPr>
              <a:t>от 0 м. до 2,7 м.</a:t>
            </a:r>
          </a:p>
          <a:p>
            <a:pPr marL="514350" indent="-514350" algn="l">
              <a:buFont typeface="+mj-lt"/>
              <a:buAutoNum type="alphaLcParenR"/>
            </a:pPr>
            <a:endParaRPr lang="ru-RU" sz="4000" dirty="0">
              <a:solidFill>
                <a:schemeClr val="tx1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b="1" dirty="0"/>
              <a:t>Датчик</a:t>
            </a:r>
            <a:r>
              <a:rPr lang="en-US" b="1" dirty="0"/>
              <a:t> </a:t>
            </a:r>
            <a:r>
              <a:rPr lang="ru-RU" b="1" dirty="0"/>
              <a:t>расстояния способен измерять расстояние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46304" y="5229200"/>
            <a:ext cx="1473368" cy="1438300"/>
          </a:xfrm>
        </p:spPr>
        <p:txBody>
          <a:bodyPr/>
          <a:lstStyle/>
          <a:p>
            <a:fld id="{3BC69FC8-17DE-43EA-9A4B-E9EF157035F5}" type="slidenum">
              <a:rPr lang="ru-RU" sz="6600" b="1" smtClean="0">
                <a:solidFill>
                  <a:schemeClr val="tx1"/>
                </a:solidFill>
              </a:rPr>
              <a:pPr/>
              <a:t>6</a:t>
            </a:fld>
            <a:endParaRPr lang="ru-RU" sz="66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3140968"/>
            <a:ext cx="8892480" cy="3096344"/>
          </a:xfrm>
        </p:spPr>
        <p:txBody>
          <a:bodyPr>
            <a:normAutofit/>
          </a:bodyPr>
          <a:lstStyle/>
          <a:p>
            <a:pPr marL="514350" indent="-514350" algn="l">
              <a:buFont typeface="+mj-lt"/>
              <a:buAutoNum type="alphaLcParenR"/>
            </a:pPr>
            <a:r>
              <a:rPr lang="ru-RU" dirty="0">
                <a:solidFill>
                  <a:schemeClr val="tx1"/>
                </a:solidFill>
              </a:rPr>
              <a:t>Блок Движение позволяет роботу использовать моторы и лампы</a:t>
            </a:r>
          </a:p>
          <a:p>
            <a:pPr marL="514350" indent="-514350" algn="l">
              <a:buFont typeface="+mj-lt"/>
              <a:buAutoNum type="alphaLcParenR"/>
            </a:pPr>
            <a:r>
              <a:rPr lang="ru-RU" dirty="0">
                <a:solidFill>
                  <a:schemeClr val="tx1"/>
                </a:solidFill>
              </a:rPr>
              <a:t>Блок Сервомотор позволяет роботу использовать моторы</a:t>
            </a:r>
          </a:p>
          <a:p>
            <a:pPr marL="514350" indent="-514350" algn="l">
              <a:buFont typeface="+mj-lt"/>
              <a:buAutoNum type="alphaLcParenR"/>
            </a:pPr>
            <a:r>
              <a:rPr lang="ru-RU" dirty="0">
                <a:solidFill>
                  <a:schemeClr val="tx1"/>
                </a:solidFill>
              </a:rPr>
              <a:t>Блок Движение позволяет роботу ехать в различных направлениях</a:t>
            </a:r>
          </a:p>
          <a:p>
            <a:pPr marL="514350" indent="-514350" algn="l">
              <a:buFont typeface="+mj-lt"/>
              <a:buAutoNum type="alphaLcParenR"/>
            </a:pP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509741"/>
            <a:ext cx="1474887" cy="1474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79512" y="5589240"/>
            <a:ext cx="1113328" cy="1078260"/>
          </a:xfrm>
        </p:spPr>
        <p:txBody>
          <a:bodyPr/>
          <a:lstStyle/>
          <a:p>
            <a:fld id="{3BC69FC8-17DE-43EA-9A4B-E9EF157035F5}" type="slidenum">
              <a:rPr lang="ru-RU" sz="6600" b="1" smtClean="0">
                <a:solidFill>
                  <a:schemeClr val="tx1"/>
                </a:solidFill>
              </a:rPr>
              <a:pPr/>
              <a:t>7</a:t>
            </a:fld>
            <a:endParaRPr lang="ru-RU" sz="6600" b="1" dirty="0">
              <a:solidFill>
                <a:schemeClr val="tx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C3CAD72-8E99-48B3-B374-CBFBF34DF168}"/>
              </a:ext>
            </a:extLst>
          </p:cNvPr>
          <p:cNvSpPr txBox="1"/>
          <p:nvPr/>
        </p:nvSpPr>
        <p:spPr>
          <a:xfrm>
            <a:off x="2195736" y="1844824"/>
            <a:ext cx="66247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Выберете верное утверждение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3284984"/>
            <a:ext cx="8892480" cy="3096344"/>
          </a:xfrm>
        </p:spPr>
        <p:txBody>
          <a:bodyPr>
            <a:normAutofit fontScale="92500" lnSpcReduction="20000"/>
          </a:bodyPr>
          <a:lstStyle/>
          <a:p>
            <a:pPr marL="514350" indent="-514350" algn="l">
              <a:buFont typeface="+mj-lt"/>
              <a:buAutoNum type="alphaLcParenR"/>
            </a:pPr>
            <a:r>
              <a:rPr lang="ru-RU" dirty="0">
                <a:solidFill>
                  <a:schemeClr val="tx1"/>
                </a:solidFill>
              </a:rPr>
              <a:t>Блок Запись/Воспроизведение позволяет запрограммировать физическое перемещение робота – а затем воспроизвести это движение в конце программы</a:t>
            </a:r>
          </a:p>
          <a:p>
            <a:pPr marL="514350" indent="-514350" algn="l">
              <a:buFont typeface="+mj-lt"/>
              <a:buAutoNum type="alphaLcParenR"/>
            </a:pPr>
            <a:r>
              <a:rPr lang="ru-RU" dirty="0">
                <a:solidFill>
                  <a:schemeClr val="tx1"/>
                </a:solidFill>
              </a:rPr>
              <a:t>Блок Запись/Воспроизведение позволяет запрограммировать физическое перемещение робота – а затем воспроизвести это движение в любом месте программы</a:t>
            </a:r>
          </a:p>
          <a:p>
            <a:pPr marL="514350" indent="-514350" algn="l">
              <a:buFont typeface="+mj-lt"/>
              <a:buAutoNum type="alphaLcParenR"/>
            </a:pPr>
            <a:r>
              <a:rPr lang="ru-RU" dirty="0">
                <a:solidFill>
                  <a:schemeClr val="tx1"/>
                </a:solidFill>
              </a:rPr>
              <a:t>Блок Запись/Воспроизведение позволяет запрограммировать робота</a:t>
            </a:r>
          </a:p>
          <a:p>
            <a:pPr marL="514350" indent="-514350" algn="l">
              <a:buFont typeface="+mj-lt"/>
              <a:buAutoNum type="alphaLcParenR"/>
            </a:pP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9524" y="1505929"/>
            <a:ext cx="1470025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46304" y="5877272"/>
            <a:ext cx="753288" cy="790228"/>
          </a:xfrm>
        </p:spPr>
        <p:txBody>
          <a:bodyPr/>
          <a:lstStyle/>
          <a:p>
            <a:fld id="{3BC69FC8-17DE-43EA-9A4B-E9EF157035F5}" type="slidenum">
              <a:rPr lang="ru-RU" sz="6600" b="1" smtClean="0">
                <a:solidFill>
                  <a:schemeClr val="tx1"/>
                </a:solidFill>
              </a:rPr>
              <a:pPr/>
              <a:t>8</a:t>
            </a:fld>
            <a:endParaRPr lang="ru-RU" sz="6600" b="1" dirty="0">
              <a:solidFill>
                <a:schemeClr val="tx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A4CD8A6-500A-4E8F-985E-F83318A78D9E}"/>
              </a:ext>
            </a:extLst>
          </p:cNvPr>
          <p:cNvSpPr txBox="1"/>
          <p:nvPr/>
        </p:nvSpPr>
        <p:spPr>
          <a:xfrm>
            <a:off x="2195736" y="1844824"/>
            <a:ext cx="66247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Выберете верное утверждение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3140968"/>
            <a:ext cx="8892480" cy="3096344"/>
          </a:xfrm>
        </p:spPr>
        <p:txBody>
          <a:bodyPr>
            <a:normAutofit/>
          </a:bodyPr>
          <a:lstStyle/>
          <a:p>
            <a:pPr marL="514350" indent="-514350" algn="l">
              <a:buFont typeface="+mj-lt"/>
              <a:buAutoNum type="alphaLcParenR"/>
            </a:pPr>
            <a:r>
              <a:rPr lang="ru-RU" dirty="0">
                <a:solidFill>
                  <a:schemeClr val="tx1"/>
                </a:solidFill>
              </a:rPr>
              <a:t>Позволяет роботу регулировать яркость экрана </a:t>
            </a:r>
            <a:r>
              <a:rPr lang="en-US" dirty="0">
                <a:solidFill>
                  <a:schemeClr val="tx1"/>
                </a:solidFill>
              </a:rPr>
              <a:t>NXT </a:t>
            </a:r>
            <a:r>
              <a:rPr lang="ru-RU" dirty="0">
                <a:solidFill>
                  <a:schemeClr val="tx1"/>
                </a:solidFill>
              </a:rPr>
              <a:t>процессора</a:t>
            </a:r>
          </a:p>
          <a:p>
            <a:pPr marL="514350" indent="-514350" algn="l">
              <a:buFont typeface="+mj-lt"/>
              <a:buAutoNum type="alphaLcParenR"/>
            </a:pPr>
            <a:r>
              <a:rPr lang="ru-RU" dirty="0">
                <a:solidFill>
                  <a:schemeClr val="tx1"/>
                </a:solidFill>
              </a:rPr>
              <a:t>Позволяет роботу реагировать на изменение освещённости и цвета</a:t>
            </a:r>
          </a:p>
          <a:p>
            <a:pPr marL="514350" indent="-514350" algn="l">
              <a:buFont typeface="+mj-lt"/>
              <a:buAutoNum type="alphaLcParenR"/>
            </a:pPr>
            <a:r>
              <a:rPr lang="ru-RU" dirty="0">
                <a:solidFill>
                  <a:schemeClr val="tx1"/>
                </a:solidFill>
              </a:rPr>
              <a:t>Позволяет роботу включать/выключать сенсорные лампы датчика</a:t>
            </a:r>
          </a:p>
          <a:p>
            <a:pPr marL="514350" indent="-514350" algn="l">
              <a:buFont typeface="+mj-lt"/>
              <a:buAutoNum type="alphaLcParenR"/>
            </a:pP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b="1" dirty="0"/>
              <a:t>Датчик</a:t>
            </a:r>
            <a:br>
              <a:rPr lang="ru-RU" b="1" dirty="0"/>
            </a:br>
            <a:r>
              <a:rPr lang="ru-RU" b="1" dirty="0"/>
              <a:t>освещённости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46304" y="5589240"/>
            <a:ext cx="1041320" cy="1078260"/>
          </a:xfrm>
        </p:spPr>
        <p:txBody>
          <a:bodyPr/>
          <a:lstStyle/>
          <a:p>
            <a:fld id="{3BC69FC8-17DE-43EA-9A4B-E9EF157035F5}" type="slidenum">
              <a:rPr lang="ru-RU" sz="6600" b="1" smtClean="0">
                <a:solidFill>
                  <a:schemeClr val="tx1"/>
                </a:solidFill>
              </a:rPr>
              <a:pPr/>
              <a:t>9</a:t>
            </a:fld>
            <a:endParaRPr lang="ru-RU" sz="66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праведливость">
  <a:themeElements>
    <a:clrScheme name="Справедливость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Справедливость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праведливость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189</TotalTime>
  <Words>445</Words>
  <Application>Microsoft Office PowerPoint</Application>
  <PresentationFormat>Экран (4:3)</PresentationFormat>
  <Paragraphs>86</Paragraphs>
  <Slides>18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5" baseType="lpstr">
      <vt:lpstr>Calibri</vt:lpstr>
      <vt:lpstr>Cambria</vt:lpstr>
      <vt:lpstr>Franklin Gothic Book</vt:lpstr>
      <vt:lpstr>Perpetua</vt:lpstr>
      <vt:lpstr>Times New Roman</vt:lpstr>
      <vt:lpstr>Wingdings 2</vt:lpstr>
      <vt:lpstr>Справедливость</vt:lpstr>
      <vt:lpstr>Добрый день</vt:lpstr>
      <vt:lpstr> Датчики подключаются к портам</vt:lpstr>
      <vt:lpstr>Презентация PowerPoint</vt:lpstr>
      <vt:lpstr>Два или более ультразвуковых датчика, одновременно работающих в одном помещении</vt:lpstr>
      <vt:lpstr>Название детали</vt:lpstr>
      <vt:lpstr>Датчик расстояния способен измерять расстояние</vt:lpstr>
      <vt:lpstr>Презентация PowerPoint</vt:lpstr>
      <vt:lpstr>Презентация PowerPoint</vt:lpstr>
      <vt:lpstr>Датчик освещённости</vt:lpstr>
      <vt:lpstr>Датчик звука</vt:lpstr>
      <vt:lpstr>Презентация PowerPoint</vt:lpstr>
      <vt:lpstr>Название детали</vt:lpstr>
      <vt:lpstr>Датчик расстояния</vt:lpstr>
      <vt:lpstr>Презентация PowerPoint</vt:lpstr>
      <vt:lpstr>Датчики касания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Датчики касания</dc:title>
  <dc:creator>vaio</dc:creator>
  <cp:lastModifiedBy>Максим Германов</cp:lastModifiedBy>
  <cp:revision>20</cp:revision>
  <dcterms:created xsi:type="dcterms:W3CDTF">2014-10-19T16:58:41Z</dcterms:created>
  <dcterms:modified xsi:type="dcterms:W3CDTF">2018-09-19T07:56:13Z</dcterms:modified>
</cp:coreProperties>
</file>